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2" r:id="rId4"/>
    <p:sldId id="257" r:id="rId5"/>
    <p:sldId id="261" r:id="rId6"/>
    <p:sldId id="260"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2BCA73-1CA6-4536-A64E-254FB06A4E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0D0D49BA-B438-4856-A5F2-E0EF139F3F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B4C55EB5-C7EA-42D8-B613-FF89E4AE407C}"/>
              </a:ext>
            </a:extLst>
          </p:cNvPr>
          <p:cNvSpPr>
            <a:spLocks noGrp="1"/>
          </p:cNvSpPr>
          <p:nvPr>
            <p:ph type="dt" sz="half" idx="10"/>
          </p:nvPr>
        </p:nvSpPr>
        <p:spPr/>
        <p:txBody>
          <a:bodyPr/>
          <a:lstStyle/>
          <a:p>
            <a:fld id="{947B4D0E-0E6C-4206-B374-2141B87ABDF9}" type="datetimeFigureOut">
              <a:rPr lang="en-GB" smtClean="0"/>
              <a:t>09/09/2020</a:t>
            </a:fld>
            <a:endParaRPr lang="en-GB"/>
          </a:p>
        </p:txBody>
      </p:sp>
      <p:sp>
        <p:nvSpPr>
          <p:cNvPr id="5" name="Footer Placeholder 4">
            <a:extLst>
              <a:ext uri="{FF2B5EF4-FFF2-40B4-BE49-F238E27FC236}">
                <a16:creationId xmlns="" xmlns:a16="http://schemas.microsoft.com/office/drawing/2014/main" id="{CBD17AE0-54DB-49DB-BEBD-44022553CC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4562533-5C1B-4524-A960-FA58A4342D9E}"/>
              </a:ext>
            </a:extLst>
          </p:cNvPr>
          <p:cNvSpPr>
            <a:spLocks noGrp="1"/>
          </p:cNvSpPr>
          <p:nvPr>
            <p:ph type="sldNum" sz="quarter" idx="12"/>
          </p:nvPr>
        </p:nvSpPr>
        <p:spPr/>
        <p:txBody>
          <a:bodyPr/>
          <a:lstStyle/>
          <a:p>
            <a:fld id="{C2E07DF7-EA82-47BC-BEFE-1BAD98B6A0BB}" type="slidenum">
              <a:rPr lang="en-GB" smtClean="0"/>
              <a:t>‹#›</a:t>
            </a:fld>
            <a:endParaRPr lang="en-GB"/>
          </a:p>
        </p:txBody>
      </p:sp>
    </p:spTree>
    <p:extLst>
      <p:ext uri="{BB962C8B-B14F-4D97-AF65-F5344CB8AC3E}">
        <p14:creationId xmlns:p14="http://schemas.microsoft.com/office/powerpoint/2010/main" val="91783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17D4C5-9A76-4B7E-A6BF-E9BDD43E27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D2EE53CC-DE59-4C2F-85CA-9942B7F653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BB34350-8C5A-4E78-BC22-DCCF8434C9B7}"/>
              </a:ext>
            </a:extLst>
          </p:cNvPr>
          <p:cNvSpPr>
            <a:spLocks noGrp="1"/>
          </p:cNvSpPr>
          <p:nvPr>
            <p:ph type="dt" sz="half" idx="10"/>
          </p:nvPr>
        </p:nvSpPr>
        <p:spPr/>
        <p:txBody>
          <a:bodyPr/>
          <a:lstStyle/>
          <a:p>
            <a:fld id="{947B4D0E-0E6C-4206-B374-2141B87ABDF9}" type="datetimeFigureOut">
              <a:rPr lang="en-GB" smtClean="0"/>
              <a:t>09/09/2020</a:t>
            </a:fld>
            <a:endParaRPr lang="en-GB"/>
          </a:p>
        </p:txBody>
      </p:sp>
      <p:sp>
        <p:nvSpPr>
          <p:cNvPr id="5" name="Footer Placeholder 4">
            <a:extLst>
              <a:ext uri="{FF2B5EF4-FFF2-40B4-BE49-F238E27FC236}">
                <a16:creationId xmlns="" xmlns:a16="http://schemas.microsoft.com/office/drawing/2014/main" id="{8D406B8F-D58B-4AED-8598-E68AC9FC87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CA20D6B-3743-4322-B3F9-B4A1F9C422C7}"/>
              </a:ext>
            </a:extLst>
          </p:cNvPr>
          <p:cNvSpPr>
            <a:spLocks noGrp="1"/>
          </p:cNvSpPr>
          <p:nvPr>
            <p:ph type="sldNum" sz="quarter" idx="12"/>
          </p:nvPr>
        </p:nvSpPr>
        <p:spPr/>
        <p:txBody>
          <a:bodyPr/>
          <a:lstStyle/>
          <a:p>
            <a:fld id="{C2E07DF7-EA82-47BC-BEFE-1BAD98B6A0BB}" type="slidenum">
              <a:rPr lang="en-GB" smtClean="0"/>
              <a:t>‹#›</a:t>
            </a:fld>
            <a:endParaRPr lang="en-GB"/>
          </a:p>
        </p:txBody>
      </p:sp>
    </p:spTree>
    <p:extLst>
      <p:ext uri="{BB962C8B-B14F-4D97-AF65-F5344CB8AC3E}">
        <p14:creationId xmlns:p14="http://schemas.microsoft.com/office/powerpoint/2010/main" val="284754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524BD44-A027-4066-8F50-7482E1C70C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4D33473-8EA0-4C4F-B4AE-131D0DFE81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4DF9235-BD98-4C1F-AAD0-8E15D3AB2EC6}"/>
              </a:ext>
            </a:extLst>
          </p:cNvPr>
          <p:cNvSpPr>
            <a:spLocks noGrp="1"/>
          </p:cNvSpPr>
          <p:nvPr>
            <p:ph type="dt" sz="half" idx="10"/>
          </p:nvPr>
        </p:nvSpPr>
        <p:spPr/>
        <p:txBody>
          <a:bodyPr/>
          <a:lstStyle/>
          <a:p>
            <a:fld id="{947B4D0E-0E6C-4206-B374-2141B87ABDF9}" type="datetimeFigureOut">
              <a:rPr lang="en-GB" smtClean="0"/>
              <a:t>09/09/2020</a:t>
            </a:fld>
            <a:endParaRPr lang="en-GB"/>
          </a:p>
        </p:txBody>
      </p:sp>
      <p:sp>
        <p:nvSpPr>
          <p:cNvPr id="5" name="Footer Placeholder 4">
            <a:extLst>
              <a:ext uri="{FF2B5EF4-FFF2-40B4-BE49-F238E27FC236}">
                <a16:creationId xmlns="" xmlns:a16="http://schemas.microsoft.com/office/drawing/2014/main" id="{E6AB8893-8CAC-47E1-880A-AC17F89F01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03FCD5E-D894-4B6D-81AA-AE174C7D6DF8}"/>
              </a:ext>
            </a:extLst>
          </p:cNvPr>
          <p:cNvSpPr>
            <a:spLocks noGrp="1"/>
          </p:cNvSpPr>
          <p:nvPr>
            <p:ph type="sldNum" sz="quarter" idx="12"/>
          </p:nvPr>
        </p:nvSpPr>
        <p:spPr/>
        <p:txBody>
          <a:bodyPr/>
          <a:lstStyle/>
          <a:p>
            <a:fld id="{C2E07DF7-EA82-47BC-BEFE-1BAD98B6A0BB}" type="slidenum">
              <a:rPr lang="en-GB" smtClean="0"/>
              <a:t>‹#›</a:t>
            </a:fld>
            <a:endParaRPr lang="en-GB"/>
          </a:p>
        </p:txBody>
      </p:sp>
    </p:spTree>
    <p:extLst>
      <p:ext uri="{BB962C8B-B14F-4D97-AF65-F5344CB8AC3E}">
        <p14:creationId xmlns:p14="http://schemas.microsoft.com/office/powerpoint/2010/main" val="401409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32BC60-64E1-435F-9C92-59646429C2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247BA77-C268-47F0-903B-FAD3E987DF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F8F3BAD-F71E-422F-89BE-0B6E69EF51AD}"/>
              </a:ext>
            </a:extLst>
          </p:cNvPr>
          <p:cNvSpPr>
            <a:spLocks noGrp="1"/>
          </p:cNvSpPr>
          <p:nvPr>
            <p:ph type="dt" sz="half" idx="10"/>
          </p:nvPr>
        </p:nvSpPr>
        <p:spPr/>
        <p:txBody>
          <a:bodyPr/>
          <a:lstStyle/>
          <a:p>
            <a:fld id="{947B4D0E-0E6C-4206-B374-2141B87ABDF9}" type="datetimeFigureOut">
              <a:rPr lang="en-GB" smtClean="0"/>
              <a:t>09/09/2020</a:t>
            </a:fld>
            <a:endParaRPr lang="en-GB"/>
          </a:p>
        </p:txBody>
      </p:sp>
      <p:sp>
        <p:nvSpPr>
          <p:cNvPr id="5" name="Footer Placeholder 4">
            <a:extLst>
              <a:ext uri="{FF2B5EF4-FFF2-40B4-BE49-F238E27FC236}">
                <a16:creationId xmlns="" xmlns:a16="http://schemas.microsoft.com/office/drawing/2014/main" id="{D821289E-DE68-44D8-B6A4-4D1105A1D0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2E7C384-AE14-48F6-8526-7EA23636BA63}"/>
              </a:ext>
            </a:extLst>
          </p:cNvPr>
          <p:cNvSpPr>
            <a:spLocks noGrp="1"/>
          </p:cNvSpPr>
          <p:nvPr>
            <p:ph type="sldNum" sz="quarter" idx="12"/>
          </p:nvPr>
        </p:nvSpPr>
        <p:spPr/>
        <p:txBody>
          <a:bodyPr/>
          <a:lstStyle/>
          <a:p>
            <a:fld id="{C2E07DF7-EA82-47BC-BEFE-1BAD98B6A0BB}" type="slidenum">
              <a:rPr lang="en-GB" smtClean="0"/>
              <a:t>‹#›</a:t>
            </a:fld>
            <a:endParaRPr lang="en-GB"/>
          </a:p>
        </p:txBody>
      </p:sp>
    </p:spTree>
    <p:extLst>
      <p:ext uri="{BB962C8B-B14F-4D97-AF65-F5344CB8AC3E}">
        <p14:creationId xmlns:p14="http://schemas.microsoft.com/office/powerpoint/2010/main" val="3823394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9A739A-FF63-465D-A517-3AA85A120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A51C024-D00E-49E1-BDF2-B250EBF5D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A2F15FF-DAC9-465F-8041-306ABD36DCB4}"/>
              </a:ext>
            </a:extLst>
          </p:cNvPr>
          <p:cNvSpPr>
            <a:spLocks noGrp="1"/>
          </p:cNvSpPr>
          <p:nvPr>
            <p:ph type="dt" sz="half" idx="10"/>
          </p:nvPr>
        </p:nvSpPr>
        <p:spPr/>
        <p:txBody>
          <a:bodyPr/>
          <a:lstStyle/>
          <a:p>
            <a:fld id="{947B4D0E-0E6C-4206-B374-2141B87ABDF9}" type="datetimeFigureOut">
              <a:rPr lang="en-GB" smtClean="0"/>
              <a:t>09/09/2020</a:t>
            </a:fld>
            <a:endParaRPr lang="en-GB"/>
          </a:p>
        </p:txBody>
      </p:sp>
      <p:sp>
        <p:nvSpPr>
          <p:cNvPr id="5" name="Footer Placeholder 4">
            <a:extLst>
              <a:ext uri="{FF2B5EF4-FFF2-40B4-BE49-F238E27FC236}">
                <a16:creationId xmlns="" xmlns:a16="http://schemas.microsoft.com/office/drawing/2014/main" id="{90712ED1-18B5-404A-B620-9854C08F23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C9DEB62-497B-410B-9C27-C48FA6EB965C}"/>
              </a:ext>
            </a:extLst>
          </p:cNvPr>
          <p:cNvSpPr>
            <a:spLocks noGrp="1"/>
          </p:cNvSpPr>
          <p:nvPr>
            <p:ph type="sldNum" sz="quarter" idx="12"/>
          </p:nvPr>
        </p:nvSpPr>
        <p:spPr/>
        <p:txBody>
          <a:bodyPr/>
          <a:lstStyle/>
          <a:p>
            <a:fld id="{C2E07DF7-EA82-47BC-BEFE-1BAD98B6A0BB}" type="slidenum">
              <a:rPr lang="en-GB" smtClean="0"/>
              <a:t>‹#›</a:t>
            </a:fld>
            <a:endParaRPr lang="en-GB"/>
          </a:p>
        </p:txBody>
      </p:sp>
    </p:spTree>
    <p:extLst>
      <p:ext uri="{BB962C8B-B14F-4D97-AF65-F5344CB8AC3E}">
        <p14:creationId xmlns:p14="http://schemas.microsoft.com/office/powerpoint/2010/main" val="376236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B9C039-4302-4FD5-888D-6D98B0377B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27B2E38A-309A-4C8C-BCE0-B3FF99EDAE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4C74A0DB-BFE6-4AB2-86F8-40452BB5E9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13949DB1-1E4F-4A47-BAA3-3D611E81F510}"/>
              </a:ext>
            </a:extLst>
          </p:cNvPr>
          <p:cNvSpPr>
            <a:spLocks noGrp="1"/>
          </p:cNvSpPr>
          <p:nvPr>
            <p:ph type="dt" sz="half" idx="10"/>
          </p:nvPr>
        </p:nvSpPr>
        <p:spPr/>
        <p:txBody>
          <a:bodyPr/>
          <a:lstStyle/>
          <a:p>
            <a:fld id="{947B4D0E-0E6C-4206-B374-2141B87ABDF9}" type="datetimeFigureOut">
              <a:rPr lang="en-GB" smtClean="0"/>
              <a:t>09/09/2020</a:t>
            </a:fld>
            <a:endParaRPr lang="en-GB"/>
          </a:p>
        </p:txBody>
      </p:sp>
      <p:sp>
        <p:nvSpPr>
          <p:cNvPr id="6" name="Footer Placeholder 5">
            <a:extLst>
              <a:ext uri="{FF2B5EF4-FFF2-40B4-BE49-F238E27FC236}">
                <a16:creationId xmlns="" xmlns:a16="http://schemas.microsoft.com/office/drawing/2014/main" id="{B29FDB7B-B4E4-4BBF-BC07-F2205EBFF5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4E41FD6D-2BDB-4FB3-A1F0-3BCA83552A9C}"/>
              </a:ext>
            </a:extLst>
          </p:cNvPr>
          <p:cNvSpPr>
            <a:spLocks noGrp="1"/>
          </p:cNvSpPr>
          <p:nvPr>
            <p:ph type="sldNum" sz="quarter" idx="12"/>
          </p:nvPr>
        </p:nvSpPr>
        <p:spPr/>
        <p:txBody>
          <a:bodyPr/>
          <a:lstStyle/>
          <a:p>
            <a:fld id="{C2E07DF7-EA82-47BC-BEFE-1BAD98B6A0BB}" type="slidenum">
              <a:rPr lang="en-GB" smtClean="0"/>
              <a:t>‹#›</a:t>
            </a:fld>
            <a:endParaRPr lang="en-GB"/>
          </a:p>
        </p:txBody>
      </p:sp>
    </p:spTree>
    <p:extLst>
      <p:ext uri="{BB962C8B-B14F-4D97-AF65-F5344CB8AC3E}">
        <p14:creationId xmlns:p14="http://schemas.microsoft.com/office/powerpoint/2010/main" val="114939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158C0A-FAB3-4E80-BD84-731FAA19954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DEA3EC38-7C4A-44D4-AFAC-193C6AB2B7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B32BF44-63A8-4F52-A818-90ABDDC9FC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E4EAD40F-8D1A-4049-AFD5-8EAA2C3BF4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74DE700-CF5E-4177-97F1-2F611C8637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54EC3437-0E1E-4566-A095-6807385D8E5A}"/>
              </a:ext>
            </a:extLst>
          </p:cNvPr>
          <p:cNvSpPr>
            <a:spLocks noGrp="1"/>
          </p:cNvSpPr>
          <p:nvPr>
            <p:ph type="dt" sz="half" idx="10"/>
          </p:nvPr>
        </p:nvSpPr>
        <p:spPr/>
        <p:txBody>
          <a:bodyPr/>
          <a:lstStyle/>
          <a:p>
            <a:fld id="{947B4D0E-0E6C-4206-B374-2141B87ABDF9}" type="datetimeFigureOut">
              <a:rPr lang="en-GB" smtClean="0"/>
              <a:t>09/09/2020</a:t>
            </a:fld>
            <a:endParaRPr lang="en-GB"/>
          </a:p>
        </p:txBody>
      </p:sp>
      <p:sp>
        <p:nvSpPr>
          <p:cNvPr id="8" name="Footer Placeholder 7">
            <a:extLst>
              <a:ext uri="{FF2B5EF4-FFF2-40B4-BE49-F238E27FC236}">
                <a16:creationId xmlns="" xmlns:a16="http://schemas.microsoft.com/office/drawing/2014/main" id="{411DA4E5-F7B7-4270-8DD8-5E4C527809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2DB4B3B3-DB0D-4276-B7A1-A288D6634A9F}"/>
              </a:ext>
            </a:extLst>
          </p:cNvPr>
          <p:cNvSpPr>
            <a:spLocks noGrp="1"/>
          </p:cNvSpPr>
          <p:nvPr>
            <p:ph type="sldNum" sz="quarter" idx="12"/>
          </p:nvPr>
        </p:nvSpPr>
        <p:spPr/>
        <p:txBody>
          <a:bodyPr/>
          <a:lstStyle/>
          <a:p>
            <a:fld id="{C2E07DF7-EA82-47BC-BEFE-1BAD98B6A0BB}" type="slidenum">
              <a:rPr lang="en-GB" smtClean="0"/>
              <a:t>‹#›</a:t>
            </a:fld>
            <a:endParaRPr lang="en-GB"/>
          </a:p>
        </p:txBody>
      </p:sp>
    </p:spTree>
    <p:extLst>
      <p:ext uri="{BB962C8B-B14F-4D97-AF65-F5344CB8AC3E}">
        <p14:creationId xmlns:p14="http://schemas.microsoft.com/office/powerpoint/2010/main" val="118819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FF78EA-72C1-4480-9A3C-24062281A3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190A1A61-EB9E-48C3-B486-7035E3F642D3}"/>
              </a:ext>
            </a:extLst>
          </p:cNvPr>
          <p:cNvSpPr>
            <a:spLocks noGrp="1"/>
          </p:cNvSpPr>
          <p:nvPr>
            <p:ph type="dt" sz="half" idx="10"/>
          </p:nvPr>
        </p:nvSpPr>
        <p:spPr/>
        <p:txBody>
          <a:bodyPr/>
          <a:lstStyle/>
          <a:p>
            <a:fld id="{947B4D0E-0E6C-4206-B374-2141B87ABDF9}" type="datetimeFigureOut">
              <a:rPr lang="en-GB" smtClean="0"/>
              <a:t>09/09/2020</a:t>
            </a:fld>
            <a:endParaRPr lang="en-GB"/>
          </a:p>
        </p:txBody>
      </p:sp>
      <p:sp>
        <p:nvSpPr>
          <p:cNvPr id="4" name="Footer Placeholder 3">
            <a:extLst>
              <a:ext uri="{FF2B5EF4-FFF2-40B4-BE49-F238E27FC236}">
                <a16:creationId xmlns="" xmlns:a16="http://schemas.microsoft.com/office/drawing/2014/main" id="{4454E09C-8FCE-459A-9453-2E7460EDCC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EDF0CD37-D358-4947-800C-C4EA9BEF4431}"/>
              </a:ext>
            </a:extLst>
          </p:cNvPr>
          <p:cNvSpPr>
            <a:spLocks noGrp="1"/>
          </p:cNvSpPr>
          <p:nvPr>
            <p:ph type="sldNum" sz="quarter" idx="12"/>
          </p:nvPr>
        </p:nvSpPr>
        <p:spPr/>
        <p:txBody>
          <a:bodyPr/>
          <a:lstStyle/>
          <a:p>
            <a:fld id="{C2E07DF7-EA82-47BC-BEFE-1BAD98B6A0BB}" type="slidenum">
              <a:rPr lang="en-GB" smtClean="0"/>
              <a:t>‹#›</a:t>
            </a:fld>
            <a:endParaRPr lang="en-GB"/>
          </a:p>
        </p:txBody>
      </p:sp>
    </p:spTree>
    <p:extLst>
      <p:ext uri="{BB962C8B-B14F-4D97-AF65-F5344CB8AC3E}">
        <p14:creationId xmlns:p14="http://schemas.microsoft.com/office/powerpoint/2010/main" val="268615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CCFE9DA-7324-4738-9DFF-7230327A9423}"/>
              </a:ext>
            </a:extLst>
          </p:cNvPr>
          <p:cNvSpPr>
            <a:spLocks noGrp="1"/>
          </p:cNvSpPr>
          <p:nvPr>
            <p:ph type="dt" sz="half" idx="10"/>
          </p:nvPr>
        </p:nvSpPr>
        <p:spPr/>
        <p:txBody>
          <a:bodyPr/>
          <a:lstStyle/>
          <a:p>
            <a:fld id="{947B4D0E-0E6C-4206-B374-2141B87ABDF9}" type="datetimeFigureOut">
              <a:rPr lang="en-GB" smtClean="0"/>
              <a:t>09/09/2020</a:t>
            </a:fld>
            <a:endParaRPr lang="en-GB"/>
          </a:p>
        </p:txBody>
      </p:sp>
      <p:sp>
        <p:nvSpPr>
          <p:cNvPr id="3" name="Footer Placeholder 2">
            <a:extLst>
              <a:ext uri="{FF2B5EF4-FFF2-40B4-BE49-F238E27FC236}">
                <a16:creationId xmlns="" xmlns:a16="http://schemas.microsoft.com/office/drawing/2014/main" id="{EE38C934-9427-446D-A8B1-4C850D36AF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E57D22DA-EB3E-4622-8976-A93735250732}"/>
              </a:ext>
            </a:extLst>
          </p:cNvPr>
          <p:cNvSpPr>
            <a:spLocks noGrp="1"/>
          </p:cNvSpPr>
          <p:nvPr>
            <p:ph type="sldNum" sz="quarter" idx="12"/>
          </p:nvPr>
        </p:nvSpPr>
        <p:spPr/>
        <p:txBody>
          <a:bodyPr/>
          <a:lstStyle/>
          <a:p>
            <a:fld id="{C2E07DF7-EA82-47BC-BEFE-1BAD98B6A0BB}" type="slidenum">
              <a:rPr lang="en-GB" smtClean="0"/>
              <a:t>‹#›</a:t>
            </a:fld>
            <a:endParaRPr lang="en-GB"/>
          </a:p>
        </p:txBody>
      </p:sp>
    </p:spTree>
    <p:extLst>
      <p:ext uri="{BB962C8B-B14F-4D97-AF65-F5344CB8AC3E}">
        <p14:creationId xmlns:p14="http://schemas.microsoft.com/office/powerpoint/2010/main" val="1728441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3E16F1-D783-41AA-BC5D-65FFFF529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20005B2D-5648-4C58-ADAC-C885B1DC0D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17E10E53-7102-456F-8814-9FAFA782F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AEC9696-DC52-4C44-A56F-35E268506A1D}"/>
              </a:ext>
            </a:extLst>
          </p:cNvPr>
          <p:cNvSpPr>
            <a:spLocks noGrp="1"/>
          </p:cNvSpPr>
          <p:nvPr>
            <p:ph type="dt" sz="half" idx="10"/>
          </p:nvPr>
        </p:nvSpPr>
        <p:spPr/>
        <p:txBody>
          <a:bodyPr/>
          <a:lstStyle/>
          <a:p>
            <a:fld id="{947B4D0E-0E6C-4206-B374-2141B87ABDF9}" type="datetimeFigureOut">
              <a:rPr lang="en-GB" smtClean="0"/>
              <a:t>09/09/2020</a:t>
            </a:fld>
            <a:endParaRPr lang="en-GB"/>
          </a:p>
        </p:txBody>
      </p:sp>
      <p:sp>
        <p:nvSpPr>
          <p:cNvPr id="6" name="Footer Placeholder 5">
            <a:extLst>
              <a:ext uri="{FF2B5EF4-FFF2-40B4-BE49-F238E27FC236}">
                <a16:creationId xmlns="" xmlns:a16="http://schemas.microsoft.com/office/drawing/2014/main" id="{B722B6E9-16E6-4129-9274-F08DB7F717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B74E5857-9EE1-4842-B332-23BADDBC65F9}"/>
              </a:ext>
            </a:extLst>
          </p:cNvPr>
          <p:cNvSpPr>
            <a:spLocks noGrp="1"/>
          </p:cNvSpPr>
          <p:nvPr>
            <p:ph type="sldNum" sz="quarter" idx="12"/>
          </p:nvPr>
        </p:nvSpPr>
        <p:spPr/>
        <p:txBody>
          <a:bodyPr/>
          <a:lstStyle/>
          <a:p>
            <a:fld id="{C2E07DF7-EA82-47BC-BEFE-1BAD98B6A0BB}" type="slidenum">
              <a:rPr lang="en-GB" smtClean="0"/>
              <a:t>‹#›</a:t>
            </a:fld>
            <a:endParaRPr lang="en-GB"/>
          </a:p>
        </p:txBody>
      </p:sp>
    </p:spTree>
    <p:extLst>
      <p:ext uri="{BB962C8B-B14F-4D97-AF65-F5344CB8AC3E}">
        <p14:creationId xmlns:p14="http://schemas.microsoft.com/office/powerpoint/2010/main" val="416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E5C86C-7B7B-4DEC-BFE9-ED043D24A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0A7A7927-2E92-4100-A3E2-6A98C49389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BD1E2B91-6FA3-43AC-AB6A-FE2663C1C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EF3A04D-7425-4508-99C1-AD307CDB557E}"/>
              </a:ext>
            </a:extLst>
          </p:cNvPr>
          <p:cNvSpPr>
            <a:spLocks noGrp="1"/>
          </p:cNvSpPr>
          <p:nvPr>
            <p:ph type="dt" sz="half" idx="10"/>
          </p:nvPr>
        </p:nvSpPr>
        <p:spPr/>
        <p:txBody>
          <a:bodyPr/>
          <a:lstStyle/>
          <a:p>
            <a:fld id="{947B4D0E-0E6C-4206-B374-2141B87ABDF9}" type="datetimeFigureOut">
              <a:rPr lang="en-GB" smtClean="0"/>
              <a:t>09/09/2020</a:t>
            </a:fld>
            <a:endParaRPr lang="en-GB"/>
          </a:p>
        </p:txBody>
      </p:sp>
      <p:sp>
        <p:nvSpPr>
          <p:cNvPr id="6" name="Footer Placeholder 5">
            <a:extLst>
              <a:ext uri="{FF2B5EF4-FFF2-40B4-BE49-F238E27FC236}">
                <a16:creationId xmlns="" xmlns:a16="http://schemas.microsoft.com/office/drawing/2014/main" id="{7C9A79B2-6992-4718-A224-EE87E57F78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A68A84B-A27B-4ECE-8FC2-84B740678336}"/>
              </a:ext>
            </a:extLst>
          </p:cNvPr>
          <p:cNvSpPr>
            <a:spLocks noGrp="1"/>
          </p:cNvSpPr>
          <p:nvPr>
            <p:ph type="sldNum" sz="quarter" idx="12"/>
          </p:nvPr>
        </p:nvSpPr>
        <p:spPr/>
        <p:txBody>
          <a:bodyPr/>
          <a:lstStyle/>
          <a:p>
            <a:fld id="{C2E07DF7-EA82-47BC-BEFE-1BAD98B6A0BB}" type="slidenum">
              <a:rPr lang="en-GB" smtClean="0"/>
              <a:t>‹#›</a:t>
            </a:fld>
            <a:endParaRPr lang="en-GB"/>
          </a:p>
        </p:txBody>
      </p:sp>
    </p:spTree>
    <p:extLst>
      <p:ext uri="{BB962C8B-B14F-4D97-AF65-F5344CB8AC3E}">
        <p14:creationId xmlns:p14="http://schemas.microsoft.com/office/powerpoint/2010/main" val="42340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6000">
              <a:srgbClr val="F1F169"/>
            </a:gs>
            <a:gs pos="100000">
              <a:srgbClr val="0070C0"/>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CF46E6F-AF48-474B-9F22-A481B22B4D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9E2A63B-2DE3-47D8-B1B4-18D8943D8B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4F950B2-6DF4-4CE8-A7DD-B84B615F65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B4D0E-0E6C-4206-B374-2141B87ABDF9}" type="datetimeFigureOut">
              <a:rPr lang="en-GB" smtClean="0"/>
              <a:t>09/09/2020</a:t>
            </a:fld>
            <a:endParaRPr lang="en-GB"/>
          </a:p>
        </p:txBody>
      </p:sp>
      <p:sp>
        <p:nvSpPr>
          <p:cNvPr id="5" name="Footer Placeholder 4">
            <a:extLst>
              <a:ext uri="{FF2B5EF4-FFF2-40B4-BE49-F238E27FC236}">
                <a16:creationId xmlns="" xmlns:a16="http://schemas.microsoft.com/office/drawing/2014/main" id="{2AAC7863-3FC5-483F-BB7C-7B9D6A4ECC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CB43968F-BDA3-431C-9553-D3732D9ACD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07DF7-EA82-47BC-BEFE-1BAD98B6A0BB}" type="slidenum">
              <a:rPr lang="en-GB" smtClean="0"/>
              <a:t>‹#›</a:t>
            </a:fld>
            <a:endParaRPr lang="en-GB"/>
          </a:p>
        </p:txBody>
      </p:sp>
    </p:spTree>
    <p:extLst>
      <p:ext uri="{BB962C8B-B14F-4D97-AF65-F5344CB8AC3E}">
        <p14:creationId xmlns:p14="http://schemas.microsoft.com/office/powerpoint/2010/main" val="253235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CC08E0-2442-481E-A3BC-8406024558C2}"/>
              </a:ext>
            </a:extLst>
          </p:cNvPr>
          <p:cNvSpPr>
            <a:spLocks noGrp="1"/>
          </p:cNvSpPr>
          <p:nvPr>
            <p:ph type="ctrTitle"/>
          </p:nvPr>
        </p:nvSpPr>
        <p:spPr>
          <a:xfrm>
            <a:off x="1524000" y="1531903"/>
            <a:ext cx="9144000" cy="2387600"/>
          </a:xfrm>
        </p:spPr>
        <p:txBody>
          <a:bodyPr>
            <a:normAutofit/>
          </a:bodyPr>
          <a:lstStyle/>
          <a:p>
            <a:r>
              <a:rPr lang="ro-RO" sz="3600" b="1" dirty="0">
                <a:latin typeface="Times New Roman" panose="02020603050405020304" pitchFamily="18" charset="0"/>
                <a:cs typeface="Times New Roman" panose="02020603050405020304" pitchFamily="18" charset="0"/>
              </a:rPr>
              <a:t>DIGITAL RESTORATION AND PRESERVATION OF DETERIORATED MURAL PAINTINGS BY ADVANCED 3D MEASUREMENT TECHNOLOGIES</a:t>
            </a:r>
            <a:endParaRPr lang="en-GB" sz="36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A3C31D23-EEFE-45B7-A0A3-09F9276D413E}"/>
              </a:ext>
            </a:extLst>
          </p:cNvPr>
          <p:cNvSpPr>
            <a:spLocks noGrp="1"/>
          </p:cNvSpPr>
          <p:nvPr>
            <p:ph type="subTitle" idx="1"/>
          </p:nvPr>
        </p:nvSpPr>
        <p:spPr>
          <a:xfrm>
            <a:off x="1524000" y="4402138"/>
            <a:ext cx="9144000" cy="1655762"/>
          </a:xfrm>
        </p:spPr>
        <p:txBody>
          <a:bodyPr>
            <a:normAutofit fontScale="850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1" i="0" u="none" strike="noStrike" kern="1200" cap="all" spc="0" normalizeH="0" baseline="0" noProof="0" dirty="0">
                <a:ln>
                  <a:noFill/>
                </a:ln>
                <a:solidFill>
                  <a:prstClr val="black"/>
                </a:solidFill>
                <a:effectLst/>
                <a:uLnTx/>
                <a:uFillTx/>
                <a:latin typeface="Times New Roman"/>
                <a:ea typeface="+mn-ea"/>
                <a:cs typeface="+mn-cs"/>
              </a:rPr>
              <a:t> </a:t>
            </a:r>
            <a:r>
              <a:rPr kumimoji="0" lang="en-GB" sz="2200" b="1" i="0" u="none" strike="noStrike" kern="1200" cap="all" spc="0" normalizeH="0" baseline="0" noProof="0" dirty="0" err="1">
                <a:ln>
                  <a:noFill/>
                </a:ln>
                <a:solidFill>
                  <a:prstClr val="black"/>
                </a:solidFill>
                <a:effectLst/>
                <a:uLnTx/>
                <a:uFillTx/>
                <a:latin typeface="Times New Roman"/>
                <a:ea typeface="+mn-ea"/>
                <a:cs typeface="+mn-cs"/>
              </a:rPr>
              <a:t>R</a:t>
            </a:r>
            <a:r>
              <a:rPr kumimoji="0" lang="en-GB" sz="2200" b="1" i="0" u="none" strike="noStrike" kern="1200" cap="none" spc="0" normalizeH="0" baseline="0" noProof="0" dirty="0" err="1">
                <a:ln>
                  <a:noFill/>
                </a:ln>
                <a:solidFill>
                  <a:prstClr val="black"/>
                </a:solidFill>
                <a:effectLst/>
                <a:uLnTx/>
                <a:uFillTx/>
                <a:latin typeface="Times New Roman"/>
                <a:ea typeface="+mn-ea"/>
                <a:cs typeface="+mn-cs"/>
              </a:rPr>
              <a:t>odica</a:t>
            </a:r>
            <a:r>
              <a:rPr kumimoji="0" lang="en-GB" sz="2200" b="1" i="0" u="none" strike="noStrike" kern="1200" cap="none" spc="0" normalizeH="0" baseline="0" noProof="0" dirty="0">
                <a:ln>
                  <a:noFill/>
                </a:ln>
                <a:solidFill>
                  <a:prstClr val="black"/>
                </a:solidFill>
                <a:effectLst/>
                <a:uLnTx/>
                <a:uFillTx/>
                <a:latin typeface="Times New Roman"/>
                <a:ea typeface="+mn-ea"/>
                <a:cs typeface="+mn-cs"/>
              </a:rPr>
              <a:t>-Mariana Ion</a:t>
            </a:r>
            <a:r>
              <a:rPr kumimoji="0" lang="en-GB" sz="2200" b="1" i="0" u="none" strike="noStrike" kern="1200" cap="none" spc="0" normalizeH="0" baseline="40000" noProof="0" dirty="0">
                <a:ln>
                  <a:noFill/>
                </a:ln>
                <a:solidFill>
                  <a:prstClr val="black"/>
                </a:solidFill>
                <a:effectLst/>
                <a:uLnTx/>
                <a:uFillTx/>
                <a:latin typeface="Times New Roman"/>
                <a:ea typeface="+mn-ea"/>
                <a:cs typeface="+mn-cs"/>
              </a:rPr>
              <a:t>1,2</a:t>
            </a:r>
            <a:r>
              <a:rPr kumimoji="0" lang="ro-RO" sz="2200" b="1" i="0" u="none" strike="noStrike" kern="1200" cap="none" spc="0" normalizeH="0" baseline="0" noProof="0" dirty="0">
                <a:ln>
                  <a:noFill/>
                </a:ln>
                <a:solidFill>
                  <a:prstClr val="black"/>
                </a:solidFill>
                <a:effectLst/>
                <a:uLnTx/>
                <a:uFillTx/>
                <a:latin typeface="Times New Roman"/>
                <a:ea typeface="+mn-ea"/>
                <a:cs typeface="+mn-cs"/>
              </a:rPr>
              <a:t>, </a:t>
            </a:r>
            <a:r>
              <a:rPr kumimoji="0" lang="en-US" sz="2200" b="1" i="0" u="none" strike="noStrike" kern="1200" cap="none" spc="0" normalizeH="0" baseline="0" noProof="0" dirty="0" smtClean="0">
                <a:ln>
                  <a:noFill/>
                </a:ln>
                <a:solidFill>
                  <a:prstClr val="black"/>
                </a:solidFill>
                <a:effectLst/>
                <a:uLnTx/>
                <a:uFillTx/>
                <a:latin typeface="Times New Roman"/>
                <a:ea typeface="+mn-ea"/>
                <a:cs typeface="+mn-cs"/>
              </a:rPr>
              <a:t>Dan </a:t>
            </a:r>
            <a:r>
              <a:rPr kumimoji="0" lang="en-US" sz="2200" b="1" i="0" u="none" strike="noStrike" kern="1200" cap="none" spc="0" normalizeH="0" baseline="0" noProof="0" dirty="0">
                <a:ln>
                  <a:noFill/>
                </a:ln>
                <a:solidFill>
                  <a:prstClr val="black"/>
                </a:solidFill>
                <a:effectLst/>
                <a:uLnTx/>
                <a:uFillTx/>
                <a:latin typeface="Times New Roman"/>
                <a:ea typeface="+mn-ea"/>
                <a:cs typeface="+mn-cs"/>
              </a:rPr>
              <a:t>Adrian </a:t>
            </a:r>
            <a:r>
              <a:rPr kumimoji="0" lang="en-GB" sz="2200" b="1" i="0" u="none" strike="noStrike" kern="1200" cap="none" spc="0" normalizeH="0" baseline="0" noProof="0" dirty="0">
                <a:ln>
                  <a:noFill/>
                </a:ln>
                <a:solidFill>
                  <a:prstClr val="black"/>
                </a:solidFill>
                <a:effectLst/>
                <a:uLnTx/>
                <a:uFillTx/>
                <a:latin typeface="Times New Roman"/>
                <a:ea typeface="+mn-ea"/>
                <a:cs typeface="+mn-cs"/>
              </a:rPr>
              <a:t>Vasile</a:t>
            </a:r>
            <a:r>
              <a:rPr kumimoji="0" lang="en-GB" sz="2200" b="1" i="0" u="none" strike="noStrike" kern="1200" cap="none" spc="0" normalizeH="0" baseline="40000" noProof="0" dirty="0">
                <a:ln>
                  <a:noFill/>
                </a:ln>
                <a:solidFill>
                  <a:prstClr val="black"/>
                </a:solidFill>
                <a:effectLst/>
                <a:uLnTx/>
                <a:uFillTx/>
                <a:latin typeface="Times New Roman"/>
                <a:ea typeface="+mn-ea"/>
                <a:cs typeface="+mn-cs"/>
              </a:rPr>
              <a:t>1</a:t>
            </a:r>
            <a:endParaRPr kumimoji="0" lang="en-GB" sz="2200" b="1"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0" i="1" u="none" strike="noStrike" kern="1200" cap="none" spc="0" normalizeH="0" baseline="30000" noProof="0" dirty="0">
                <a:ln>
                  <a:noFill/>
                </a:ln>
                <a:solidFill>
                  <a:prstClr val="black"/>
                </a:solidFill>
                <a:effectLst/>
                <a:uLnTx/>
                <a:uFillTx/>
                <a:latin typeface="Times New Roman"/>
                <a:ea typeface="+mn-ea"/>
                <a:cs typeface="+mn-cs"/>
              </a:rPr>
              <a:t>1</a:t>
            </a:r>
            <a:r>
              <a:rPr kumimoji="0" lang="en-GB" sz="2200" b="0" i="1" u="none" strike="noStrike" kern="1200" cap="none" spc="0" normalizeH="0" baseline="0" noProof="0" dirty="0">
                <a:ln>
                  <a:noFill/>
                </a:ln>
                <a:solidFill>
                  <a:prstClr val="black"/>
                </a:solidFill>
                <a:effectLst/>
                <a:uLnTx/>
                <a:uFillTx/>
                <a:latin typeface="Times New Roman"/>
                <a:ea typeface="+mn-ea"/>
                <a:cs typeface="+mn-cs"/>
              </a:rPr>
              <a:t>INCDCP-ICECHIM Bucharest, 202 </a:t>
            </a:r>
            <a:r>
              <a:rPr kumimoji="0" lang="en-GB" sz="2200" b="0" i="1" u="none" strike="noStrike" kern="1200" cap="none" spc="0" normalizeH="0" baseline="0" noProof="0" dirty="0" err="1">
                <a:ln>
                  <a:noFill/>
                </a:ln>
                <a:solidFill>
                  <a:prstClr val="black"/>
                </a:solidFill>
                <a:effectLst/>
                <a:uLnTx/>
                <a:uFillTx/>
                <a:latin typeface="Times New Roman"/>
                <a:ea typeface="+mn-ea"/>
                <a:cs typeface="+mn-cs"/>
              </a:rPr>
              <a:t>Spl</a:t>
            </a:r>
            <a:r>
              <a:rPr kumimoji="0" lang="en-GB" sz="2200" b="0" i="1" u="none" strike="noStrike" kern="1200" cap="none" spc="0" normalizeH="0" baseline="0" noProof="0" dirty="0">
                <a:ln>
                  <a:noFill/>
                </a:ln>
                <a:solidFill>
                  <a:prstClr val="black"/>
                </a:solidFill>
                <a:effectLst/>
                <a:uLnTx/>
                <a:uFillTx/>
                <a:latin typeface="Times New Roman"/>
                <a:ea typeface="+mn-ea"/>
                <a:cs typeface="+mn-cs"/>
              </a:rPr>
              <a:t>. </a:t>
            </a:r>
            <a:r>
              <a:rPr kumimoji="0" lang="en-GB" sz="2200" b="0" i="1" u="none" strike="noStrike" kern="1200" cap="none" spc="0" normalizeH="0" baseline="0" noProof="0" dirty="0" err="1">
                <a:ln>
                  <a:noFill/>
                </a:ln>
                <a:solidFill>
                  <a:prstClr val="black"/>
                </a:solidFill>
                <a:effectLst/>
                <a:uLnTx/>
                <a:uFillTx/>
                <a:latin typeface="Times New Roman"/>
                <a:ea typeface="+mn-ea"/>
                <a:cs typeface="+mn-cs"/>
              </a:rPr>
              <a:t>Independentei</a:t>
            </a:r>
            <a:r>
              <a:rPr kumimoji="0" lang="en-GB" sz="2200" b="0" i="1" u="none" strike="noStrike" kern="1200" cap="none" spc="0" normalizeH="0" baseline="0" noProof="0" dirty="0">
                <a:ln>
                  <a:noFill/>
                </a:ln>
                <a:solidFill>
                  <a:prstClr val="black"/>
                </a:solidFill>
                <a:effectLst/>
                <a:uLnTx/>
                <a:uFillTx/>
                <a:latin typeface="Times New Roman"/>
                <a:ea typeface="+mn-ea"/>
                <a:cs typeface="+mn-cs"/>
              </a:rPr>
              <a:t>, 6th district, Romania</a:t>
            </a:r>
            <a:r>
              <a:rPr kumimoji="0" lang="en-GB" sz="2200" b="0" i="0" u="none" strike="noStrike" kern="1200" cap="none" spc="0" normalizeH="0" baseline="0" noProof="0" dirty="0">
                <a:ln>
                  <a:noFill/>
                </a:ln>
                <a:solidFill>
                  <a:prstClr val="black"/>
                </a:solidFill>
                <a:effectLst/>
                <a:uLnTx/>
                <a:uFillTx/>
                <a:latin typeface="Times New Roman"/>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0" i="1" u="none" strike="noStrike" kern="1200" cap="none" spc="0" normalizeH="0" baseline="30000" noProof="0" dirty="0">
                <a:ln>
                  <a:noFill/>
                </a:ln>
                <a:solidFill>
                  <a:prstClr val="black"/>
                </a:solidFill>
                <a:effectLst/>
                <a:uLnTx/>
                <a:uFillTx/>
                <a:latin typeface="Times New Roman"/>
                <a:ea typeface="+mn-ea"/>
                <a:cs typeface="+mn-cs"/>
              </a:rPr>
              <a:t>2</a:t>
            </a:r>
            <a:r>
              <a:rPr kumimoji="0" lang="en-GB" sz="2200" b="0" i="1" u="none" strike="noStrike" kern="1200" cap="none" spc="0" normalizeH="0" baseline="0" noProof="0" dirty="0">
                <a:ln>
                  <a:noFill/>
                </a:ln>
                <a:solidFill>
                  <a:prstClr val="black"/>
                </a:solidFill>
                <a:effectLst/>
                <a:uLnTx/>
                <a:uFillTx/>
                <a:latin typeface="Times New Roman"/>
                <a:ea typeface="+mn-ea"/>
                <a:cs typeface="+mn-cs"/>
              </a:rPr>
              <a:t>Valahia University, Materials Engineering Department, 130004, T</a:t>
            </a:r>
            <a:r>
              <a:rPr kumimoji="0" lang="ro-RO" sz="2200" b="0" i="1" u="none" strike="noStrike" kern="1200" cap="none" spc="0" normalizeH="0" baseline="0" noProof="0" dirty="0">
                <a:ln>
                  <a:noFill/>
                </a:ln>
                <a:solidFill>
                  <a:prstClr val="black"/>
                </a:solidFill>
                <a:effectLst/>
                <a:uLnTx/>
                <a:uFillTx/>
                <a:latin typeface="Times New Roman"/>
                <a:ea typeface="+mn-ea"/>
                <a:cs typeface="+mn-cs"/>
              </a:rPr>
              <a:t>â</a:t>
            </a:r>
            <a:r>
              <a:rPr kumimoji="0" lang="en-GB" sz="2200" b="0" i="1" u="none" strike="noStrike" kern="1200" cap="none" spc="0" normalizeH="0" baseline="0" noProof="0" dirty="0" err="1">
                <a:ln>
                  <a:noFill/>
                </a:ln>
                <a:solidFill>
                  <a:prstClr val="black"/>
                </a:solidFill>
                <a:effectLst/>
                <a:uLnTx/>
                <a:uFillTx/>
                <a:latin typeface="Times New Roman"/>
                <a:ea typeface="+mn-ea"/>
                <a:cs typeface="+mn-cs"/>
              </a:rPr>
              <a:t>rgovi</a:t>
            </a:r>
            <a:r>
              <a:rPr kumimoji="0" lang="ro-RO" sz="2200" b="0" i="1" u="none" strike="noStrike" kern="1200" cap="none" spc="0" normalizeH="0" baseline="0" noProof="0" dirty="0">
                <a:ln>
                  <a:noFill/>
                </a:ln>
                <a:solidFill>
                  <a:prstClr val="black"/>
                </a:solidFill>
                <a:effectLst/>
                <a:uLnTx/>
                <a:uFillTx/>
                <a:latin typeface="Times New Roman"/>
                <a:ea typeface="+mn-ea"/>
                <a:cs typeface="+mn-cs"/>
              </a:rPr>
              <a:t>ș</a:t>
            </a:r>
            <a:r>
              <a:rPr kumimoji="0" lang="en-GB" sz="2200" b="0" i="1" u="none" strike="noStrike" kern="1200" cap="none" spc="0" normalizeH="0" baseline="0" noProof="0" dirty="0" err="1">
                <a:ln>
                  <a:noFill/>
                </a:ln>
                <a:solidFill>
                  <a:prstClr val="black"/>
                </a:solidFill>
                <a:effectLst/>
                <a:uLnTx/>
                <a:uFillTx/>
                <a:latin typeface="Times New Roman"/>
                <a:ea typeface="+mn-ea"/>
                <a:cs typeface="+mn-cs"/>
              </a:rPr>
              <a:t>te</a:t>
            </a:r>
            <a:r>
              <a:rPr kumimoji="0" lang="en-GB" sz="2200" b="0" i="1" u="none" strike="noStrike" kern="1200" cap="none" spc="0" normalizeH="0" baseline="0" noProof="0" dirty="0">
                <a:ln>
                  <a:noFill/>
                </a:ln>
                <a:solidFill>
                  <a:prstClr val="black"/>
                </a:solidFill>
                <a:effectLst/>
                <a:uLnTx/>
                <a:uFillTx/>
                <a:latin typeface="Times New Roman"/>
                <a:ea typeface="+mn-ea"/>
                <a:cs typeface="+mn-cs"/>
              </a:rPr>
              <a:t>, Romania</a:t>
            </a:r>
            <a:endParaRPr kumimoji="0" lang="en-GB" sz="22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prstClr val="black"/>
                </a:solidFill>
                <a:effectLst/>
                <a:uLnTx/>
                <a:uFillTx/>
                <a:latin typeface="Times New Roman"/>
                <a:ea typeface="+mn-ea"/>
                <a:cs typeface="+mn-cs"/>
              </a:rPr>
              <a:t> </a:t>
            </a:r>
            <a:r>
              <a:rPr kumimoji="0" lang="en-GB" sz="2200" b="1" i="1" u="none" strike="noStrike" kern="1200" cap="none" spc="0" normalizeH="0" baseline="0" noProof="0" dirty="0">
                <a:ln>
                  <a:noFill/>
                </a:ln>
                <a:solidFill>
                  <a:prstClr val="black"/>
                </a:solidFill>
                <a:effectLst/>
                <a:uLnTx/>
                <a:uFillTx/>
                <a:latin typeface="Times New Roman"/>
                <a:ea typeface="+mn-ea"/>
                <a:cs typeface="+mn-cs"/>
              </a:rPr>
              <a:t> </a:t>
            </a:r>
            <a:endParaRPr kumimoji="0" lang="en-GB" sz="2200" b="0" i="0" u="none" strike="noStrike" kern="1200" cap="none" spc="0" normalizeH="0" baseline="0" noProof="0" dirty="0">
              <a:ln>
                <a:noFill/>
              </a:ln>
              <a:solidFill>
                <a:prstClr val="black"/>
              </a:solidFill>
              <a:effectLst/>
              <a:uLnTx/>
              <a:uFillTx/>
              <a:latin typeface="Times New Roman"/>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0" i="1" u="none" strike="noStrike" kern="1200" cap="none" spc="0" normalizeH="0" baseline="0" noProof="0" dirty="0">
                <a:ln>
                  <a:noFill/>
                </a:ln>
                <a:solidFill>
                  <a:prstClr val="black"/>
                </a:solidFill>
                <a:effectLst/>
                <a:uLnTx/>
                <a:uFillTx/>
                <a:latin typeface="Times New Roman"/>
                <a:ea typeface="+mn-ea"/>
                <a:cs typeface="+mn-cs"/>
              </a:rPr>
              <a:t>*Corresponding </a:t>
            </a:r>
            <a:r>
              <a:rPr kumimoji="0" lang="en-GB" sz="2200" b="0" i="1" u="none" strike="noStrike" kern="1200" cap="none" spc="0" normalizeH="0" baseline="0" noProof="0" dirty="0" smtClean="0">
                <a:ln>
                  <a:noFill/>
                </a:ln>
                <a:solidFill>
                  <a:prstClr val="black"/>
                </a:solidFill>
                <a:effectLst/>
                <a:uLnTx/>
                <a:uFillTx/>
                <a:latin typeface="Times New Roman"/>
                <a:ea typeface="+mn-ea"/>
                <a:cs typeface="+mn-cs"/>
              </a:rPr>
              <a:t>author: rodica_ion2000@yahoo.co.uk , ady_vas_adrian@yahoo.com</a:t>
            </a:r>
            <a:endParaRPr kumimoji="0" lang="en-GB" sz="2200" b="0" i="0" u="none" strike="noStrike" kern="1200" cap="none" spc="0" normalizeH="0" baseline="0" noProof="0" dirty="0">
              <a:ln>
                <a:noFill/>
              </a:ln>
              <a:solidFill>
                <a:prstClr val="black"/>
              </a:solidFill>
              <a:effectLst/>
              <a:uLnTx/>
              <a:uFillTx/>
              <a:latin typeface="Times New Roman"/>
              <a:ea typeface="+mn-ea"/>
              <a:cs typeface="+mn-cs"/>
            </a:endParaRPr>
          </a:p>
          <a:p>
            <a:endParaRPr lang="en-GB" dirty="0"/>
          </a:p>
        </p:txBody>
      </p:sp>
      <p:pic>
        <p:nvPicPr>
          <p:cNvPr id="5" name="Picture 4">
            <a:extLst>
              <a:ext uri="{FF2B5EF4-FFF2-40B4-BE49-F238E27FC236}">
                <a16:creationId xmlns="" xmlns:a16="http://schemas.microsoft.com/office/drawing/2014/main" id="{A7A573BF-530D-461C-9823-31052E16D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31"/>
            <a:ext cx="12192000" cy="1066800"/>
          </a:xfrm>
          <a:prstGeom prst="rect">
            <a:avLst/>
          </a:prstGeom>
        </p:spPr>
      </p:pic>
    </p:spTree>
    <p:extLst>
      <p:ext uri="{BB962C8B-B14F-4D97-AF65-F5344CB8AC3E}">
        <p14:creationId xmlns:p14="http://schemas.microsoft.com/office/powerpoint/2010/main" val="232913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CC08E0-2442-481E-A3BC-8406024558C2}"/>
              </a:ext>
            </a:extLst>
          </p:cNvPr>
          <p:cNvSpPr>
            <a:spLocks noGrp="1"/>
          </p:cNvSpPr>
          <p:nvPr>
            <p:ph type="ctrTitle"/>
          </p:nvPr>
        </p:nvSpPr>
        <p:spPr>
          <a:xfrm>
            <a:off x="0" y="268585"/>
            <a:ext cx="12192000" cy="529619"/>
          </a:xfrm>
          <a:solidFill>
            <a:srgbClr val="0070C0">
              <a:alpha val="66000"/>
            </a:srgbClr>
          </a:solidFill>
        </p:spPr>
        <p:txBody>
          <a:bodyPr>
            <a:normAutofit/>
          </a:bodyPr>
          <a:lstStyle/>
          <a:p>
            <a:pPr algn="l"/>
            <a:r>
              <a:rPr lang="ro-RO" sz="2400" b="1" dirty="0">
                <a:latin typeface="Times New Roman" panose="02020603050405020304" pitchFamily="18" charset="0"/>
                <a:cs typeface="Times New Roman" panose="02020603050405020304" pitchFamily="18" charset="0"/>
              </a:rPr>
              <a:t>Introduction</a:t>
            </a:r>
            <a:endParaRPr lang="en-GB" sz="24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 xmlns:a16="http://schemas.microsoft.com/office/drawing/2014/main" id="{A3C31D23-EEFE-45B7-A0A3-09F9276D413E}"/>
              </a:ext>
            </a:extLst>
          </p:cNvPr>
          <p:cNvSpPr>
            <a:spLocks noGrp="1"/>
          </p:cNvSpPr>
          <p:nvPr>
            <p:ph type="subTitle" idx="1"/>
          </p:nvPr>
        </p:nvSpPr>
        <p:spPr>
          <a:xfrm>
            <a:off x="0" y="798204"/>
            <a:ext cx="6296884" cy="6059796"/>
          </a:xfrm>
        </p:spPr>
        <p:txBody>
          <a:bodyPr>
            <a:normAutofit/>
          </a:bodyPr>
          <a:lstStyle/>
          <a:p>
            <a:pPr marL="342900" indent="-342900" algn="l">
              <a:buFont typeface="Arial" panose="020B0604020202020204" pitchFamily="34" charset="0"/>
              <a:buChar char="•"/>
            </a:pPr>
            <a:endParaRPr lang="en-GB" sz="2000" dirty="0" smtClean="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GB" sz="2000" dirty="0" smtClean="0">
                <a:latin typeface="Times New Roman" panose="02020603050405020304" pitchFamily="18" charset="0"/>
                <a:cs typeface="Times New Roman" panose="02020603050405020304" pitchFamily="18" charset="0"/>
              </a:rPr>
              <a:t>Corvins’Castle </a:t>
            </a:r>
            <a:r>
              <a:rPr lang="en-GB" sz="2000" dirty="0">
                <a:latin typeface="Times New Roman" panose="02020603050405020304" pitchFamily="18" charset="0"/>
                <a:cs typeface="Times New Roman" panose="02020603050405020304" pitchFamily="18" charset="0"/>
              </a:rPr>
              <a:t>from Hunedoara, Romania, </a:t>
            </a:r>
            <a:r>
              <a:rPr lang="ro-RO" sz="2000" dirty="0">
                <a:latin typeface="Times New Roman" panose="02020603050405020304" pitchFamily="18" charset="0"/>
                <a:cs typeface="Times New Roman" panose="02020603050405020304" pitchFamily="18" charset="0"/>
              </a:rPr>
              <a:t>is a </a:t>
            </a:r>
            <a:r>
              <a:rPr lang="en-US" sz="2000" dirty="0" smtClean="0">
                <a:latin typeface="Times New Roman" panose="02020603050405020304" pitchFamily="18" charset="0"/>
                <a:cs typeface="Times New Roman" panose="02020603050405020304" pitchFamily="18" charset="0"/>
              </a:rPr>
              <a:t>gotic style construction</a:t>
            </a:r>
            <a:r>
              <a:rPr lang="ro-RO" sz="2000" dirty="0" smtClean="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which dates back to the end of the 15th </a:t>
            </a:r>
            <a:r>
              <a:rPr lang="en-GB" sz="2000" dirty="0" smtClean="0">
                <a:latin typeface="Times New Roman" panose="02020603050405020304" pitchFamily="18" charset="0"/>
                <a:cs typeface="Times New Roman" panose="02020603050405020304" pitchFamily="18" charset="0"/>
              </a:rPr>
              <a:t>century.</a:t>
            </a:r>
            <a:r>
              <a:rPr lang="ro-RO"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Due </a:t>
            </a:r>
            <a:r>
              <a:rPr lang="en-US" sz="2000" dirty="0">
                <a:latin typeface="Times New Roman" panose="02020603050405020304" pitchFamily="18" charset="0"/>
                <a:cs typeface="Times New Roman" panose="02020603050405020304" pitchFamily="18" charset="0"/>
              </a:rPr>
              <a:t>to its antiquity, it was necessary to develop non-destructive techniques for the analysis and characterization </a:t>
            </a:r>
            <a:r>
              <a:rPr lang="en-US" sz="2000" dirty="0" smtClean="0">
                <a:latin typeface="Times New Roman" panose="02020603050405020304" pitchFamily="18" charset="0"/>
                <a:cs typeface="Times New Roman" panose="02020603050405020304" pitchFamily="18" charset="0"/>
              </a:rPr>
              <a:t>of </a:t>
            </a:r>
            <a:r>
              <a:rPr lang="en-US" sz="2000" dirty="0">
                <a:latin typeface="Times New Roman" panose="02020603050405020304" pitchFamily="18" charset="0"/>
                <a:cs typeface="Times New Roman" panose="02020603050405020304" pitchFamily="18" charset="0"/>
              </a:rPr>
              <a:t>works of art</a:t>
            </a:r>
            <a:r>
              <a:rPr lang="en-US" sz="2000" dirty="0" smtClean="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endParaRPr lang="ro-RO" sz="2000" dirty="0" smtClean="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GB" sz="2000" dirty="0" smtClean="0">
                <a:latin typeface="Times New Roman" panose="02020603050405020304" pitchFamily="18" charset="0"/>
                <a:cs typeface="Times New Roman" panose="02020603050405020304" pitchFamily="18" charset="0"/>
              </a:rPr>
              <a:t>Image </a:t>
            </a:r>
            <a:r>
              <a:rPr lang="en-GB" sz="2000" dirty="0">
                <a:latin typeface="Times New Roman" panose="02020603050405020304" pitchFamily="18" charset="0"/>
                <a:cs typeface="Times New Roman" panose="02020603050405020304" pitchFamily="18" charset="0"/>
              </a:rPr>
              <a:t>processing techniques is a relatively new item applied to analysis, preservation and restoration of artwork. Except by other traditional techniques, ancient paintings from cultural heritage can be preserved by computer technologies</a:t>
            </a:r>
            <a:r>
              <a:rPr lang="en-GB" sz="2000" dirty="0" smtClean="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endParaRPr lang="en-GB" sz="20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GB" sz="2000" dirty="0" smtClean="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These paintings could be deteriorated mainly by different weather agents or human interventions, which cause breaks in the paint, or </a:t>
            </a:r>
            <a:r>
              <a:rPr lang="en-GB" sz="2000" dirty="0" smtClean="0">
                <a:latin typeface="Times New Roman" panose="02020603050405020304" pitchFamily="18" charset="0"/>
                <a:cs typeface="Times New Roman" panose="02020603050405020304" pitchFamily="18" charset="0"/>
              </a:rPr>
              <a:t>varnish. </a:t>
            </a:r>
          </a:p>
          <a:p>
            <a:pPr marL="342900" indent="-342900" algn="l">
              <a:buFont typeface="Arial" panose="020B0604020202020204" pitchFamily="34" charset="0"/>
              <a:buChar char="•"/>
            </a:pPr>
            <a:endParaRPr lang="en-GB" sz="2000" dirty="0" smtClean="0">
              <a:latin typeface="Times New Roman" panose="02020603050405020304" pitchFamily="18" charset="0"/>
              <a:cs typeface="Times New Roman" panose="02020603050405020304" pitchFamily="18" charset="0"/>
            </a:endParaRPr>
          </a:p>
          <a:p>
            <a:pPr algn="l"/>
            <a:endParaRPr lang="ro-RO" dirty="0">
              <a:latin typeface="Times New Roman" panose="02020603050405020304" pitchFamily="18" charset="0"/>
              <a:cs typeface="Times New Roman" panose="02020603050405020304" pitchFamily="18" charset="0"/>
            </a:endParaRPr>
          </a:p>
          <a:p>
            <a:pPr algn="l"/>
            <a:endParaRPr lang="ro-RO"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D77E7515-9CEB-41EB-9031-25D6B5435D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6884" y="798204"/>
            <a:ext cx="5750081" cy="5180183"/>
          </a:xfrm>
          <a:prstGeom prst="rect">
            <a:avLst/>
          </a:prstGeom>
        </p:spPr>
      </p:pic>
    </p:spTree>
    <p:extLst>
      <p:ext uri="{BB962C8B-B14F-4D97-AF65-F5344CB8AC3E}">
        <p14:creationId xmlns:p14="http://schemas.microsoft.com/office/powerpoint/2010/main" val="48910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4E445DA-B451-4EB0-A509-30DDC54CE3EB}"/>
              </a:ext>
            </a:extLst>
          </p:cNvPr>
          <p:cNvSpPr txBox="1">
            <a:spLocks/>
          </p:cNvSpPr>
          <p:nvPr/>
        </p:nvSpPr>
        <p:spPr>
          <a:xfrm>
            <a:off x="0" y="268585"/>
            <a:ext cx="12192000" cy="529619"/>
          </a:xfrm>
          <a:prstGeom prst="rect">
            <a:avLst/>
          </a:prstGeom>
          <a:solidFill>
            <a:srgbClr val="0070C0">
              <a:alpha val="66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latin typeface="Times New Roman" panose="02020603050405020304" pitchFamily="18" charset="0"/>
                <a:cs typeface="Times New Roman" panose="02020603050405020304" pitchFamily="18" charset="0"/>
              </a:rPr>
              <a:t>Materials and Methods: </a:t>
            </a:r>
            <a:r>
              <a:rPr lang="ro-RO" sz="2400" b="1" dirty="0" smtClean="0">
                <a:latin typeface="Times New Roman" panose="02020603050405020304" pitchFamily="18" charset="0"/>
                <a:cs typeface="Times New Roman" panose="02020603050405020304" pitchFamily="18" charset="0"/>
              </a:rPr>
              <a:t>ImageJ </a:t>
            </a:r>
            <a:r>
              <a:rPr lang="ro-RO" sz="2400" b="1" dirty="0">
                <a:latin typeface="Times New Roman" panose="02020603050405020304" pitchFamily="18" charset="0"/>
                <a:cs typeface="Times New Roman" panose="02020603050405020304" pitchFamily="18" charset="0"/>
              </a:rPr>
              <a:t>Software</a:t>
            </a:r>
            <a:endParaRPr lang="en-GB" sz="24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C50C38F5-E776-410B-AEF7-3C4F922F2599}"/>
              </a:ext>
            </a:extLst>
          </p:cNvPr>
          <p:cNvSpPr txBox="1"/>
          <p:nvPr/>
        </p:nvSpPr>
        <p:spPr>
          <a:xfrm>
            <a:off x="1" y="4244008"/>
            <a:ext cx="12081012" cy="1877437"/>
          </a:xfrm>
          <a:prstGeom prst="rect">
            <a:avLst/>
          </a:prstGeom>
          <a:noFill/>
        </p:spPr>
        <p:txBody>
          <a:bodyPr wrap="square" rtlCol="0">
            <a:spAutoFit/>
          </a:bodyPr>
          <a:lstStyle/>
          <a:p>
            <a:pPr marL="285750" indent="-285750">
              <a:buFont typeface="Arial" panose="020B0604020202020204" pitchFamily="34" charset="0"/>
              <a:buChar char="•"/>
            </a:pPr>
            <a:endParaRPr lang="ro-RO"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GB"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20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areas affected by the efflorescence appear in the presented images in the form of white or slightly yellow areas; however, the areas with pigments or paints degraded appear as white veil. </a:t>
            </a:r>
            <a:endParaRPr lang="ro-RO" sz="2000" dirty="0">
              <a:latin typeface="Times New Roman" panose="02020603050405020304" pitchFamily="18" charset="0"/>
              <a:cs typeface="Times New Roman" panose="02020603050405020304" pitchFamily="18" charset="0"/>
            </a:endParaRP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889" y="934682"/>
            <a:ext cx="10058400" cy="3445804"/>
          </a:xfrm>
          <a:prstGeom prst="rect">
            <a:avLst/>
          </a:prstGeom>
        </p:spPr>
      </p:pic>
    </p:spTree>
    <p:extLst>
      <p:ext uri="{BB962C8B-B14F-4D97-AF65-F5344CB8AC3E}">
        <p14:creationId xmlns:p14="http://schemas.microsoft.com/office/powerpoint/2010/main" val="1604055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 xmlns:a16="http://schemas.microsoft.com/office/drawing/2014/main" id="{503FEBBE-24AA-4A2F-99B8-269C296B4EF8}"/>
              </a:ext>
            </a:extLst>
          </p:cNvPr>
          <p:cNvSpPr txBox="1">
            <a:spLocks/>
          </p:cNvSpPr>
          <p:nvPr/>
        </p:nvSpPr>
        <p:spPr>
          <a:xfrm>
            <a:off x="0" y="243737"/>
            <a:ext cx="12192000" cy="529619"/>
          </a:xfrm>
          <a:prstGeom prst="rect">
            <a:avLst/>
          </a:prstGeom>
          <a:solidFill>
            <a:srgbClr val="0070C0">
              <a:alpha val="66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Times New Roman" panose="02020603050405020304" pitchFamily="18" charset="0"/>
                <a:cs typeface="Times New Roman" panose="02020603050405020304" pitchFamily="18" charset="0"/>
              </a:rPr>
              <a:t>Materials and Methods: </a:t>
            </a:r>
            <a:r>
              <a:rPr lang="ro-RO" sz="2400" b="1" dirty="0" smtClean="0">
                <a:latin typeface="Times New Roman" panose="02020603050405020304" pitchFamily="18" charset="0"/>
                <a:cs typeface="Times New Roman" panose="02020603050405020304" pitchFamily="18" charset="0"/>
              </a:rPr>
              <a:t>MatLab</a:t>
            </a:r>
            <a:r>
              <a:rPr lang="en-US" sz="2400" b="1" dirty="0" smtClean="0">
                <a:latin typeface="Times New Roman" panose="02020603050405020304" pitchFamily="18" charset="0"/>
                <a:cs typeface="Times New Roman" panose="02020603050405020304" pitchFamily="18" charset="0"/>
              </a:rPr>
              <a:t> Software</a:t>
            </a:r>
            <a:endParaRPr lang="en-GB" sz="2400" b="1"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60061"/>
            <a:ext cx="12192000" cy="5697939"/>
          </a:xfrm>
        </p:spPr>
      </p:pic>
    </p:spTree>
    <p:extLst>
      <p:ext uri="{BB962C8B-B14F-4D97-AF65-F5344CB8AC3E}">
        <p14:creationId xmlns:p14="http://schemas.microsoft.com/office/powerpoint/2010/main" val="3352945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A43AB42F-EF57-4962-86D0-C457D568F76E}"/>
              </a:ext>
            </a:extLst>
          </p:cNvPr>
          <p:cNvSpPr txBox="1">
            <a:spLocks/>
          </p:cNvSpPr>
          <p:nvPr/>
        </p:nvSpPr>
        <p:spPr>
          <a:xfrm>
            <a:off x="0" y="243737"/>
            <a:ext cx="12192000" cy="529619"/>
          </a:xfrm>
          <a:prstGeom prst="rect">
            <a:avLst/>
          </a:prstGeom>
          <a:solidFill>
            <a:srgbClr val="0070C0">
              <a:alpha val="66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Times New Roman" panose="02020603050405020304" pitchFamily="18" charset="0"/>
                <a:cs typeface="Times New Roman" panose="02020603050405020304" pitchFamily="18" charset="0"/>
              </a:rPr>
              <a:t>Materials and Methods: </a:t>
            </a:r>
            <a:r>
              <a:rPr lang="ro-RO" sz="2400" b="1" dirty="0" smtClean="0">
                <a:latin typeface="Times New Roman" panose="02020603050405020304" pitchFamily="18" charset="0"/>
                <a:cs typeface="Times New Roman" panose="02020603050405020304" pitchFamily="18" charset="0"/>
              </a:rPr>
              <a:t>MatLab</a:t>
            </a:r>
            <a:r>
              <a:rPr lang="en-US" sz="2400" b="1" dirty="0" smtClean="0">
                <a:latin typeface="Times New Roman" panose="02020603050405020304" pitchFamily="18" charset="0"/>
                <a:cs typeface="Times New Roman" panose="02020603050405020304" pitchFamily="18" charset="0"/>
              </a:rPr>
              <a:t> Software</a:t>
            </a:r>
            <a:endParaRPr lang="en-GB"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3356"/>
            <a:ext cx="12192000" cy="6084644"/>
          </a:xfrm>
          <a:prstGeom prst="rect">
            <a:avLst/>
          </a:prstGeom>
        </p:spPr>
      </p:pic>
    </p:spTree>
    <p:extLst>
      <p:ext uri="{BB962C8B-B14F-4D97-AF65-F5344CB8AC3E}">
        <p14:creationId xmlns:p14="http://schemas.microsoft.com/office/powerpoint/2010/main" val="3973782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97B99AA1-88FB-4A0F-9431-6A26D60B2A54}"/>
                  </a:ext>
                </a:extLst>
              </p:cNvPr>
              <p:cNvSpPr>
                <a:spLocks noGrp="1"/>
              </p:cNvSpPr>
              <p:nvPr>
                <p:ph idx="1"/>
              </p:nvPr>
            </p:nvSpPr>
            <p:spPr>
              <a:xfrm>
                <a:off x="0" y="773356"/>
                <a:ext cx="12192000" cy="6084644"/>
              </a:xfrm>
            </p:spPr>
            <p:txBody>
              <a:bodyPr>
                <a:normAutofit lnSpcReduction="10000"/>
              </a:bodyPr>
              <a:lstStyle/>
              <a:p>
                <a:endParaRPr lang="ro-RO" sz="1800" dirty="0">
                  <a:effectLst/>
                  <a:latin typeface="Times New Roman" panose="02020603050405020304" pitchFamily="18" charset="0"/>
                  <a:ea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 values on the Z axis reflect the intensity of this process.</a:t>
                </a:r>
              </a:p>
              <a:p>
                <a:endParaRPr lang="ro-R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expression of the results of the quantitative analysis can be done with the function MCV (Morphology Change Value). </a:t>
                </a:r>
                <a:endParaRPr lang="ro-R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ro-RO" sz="2000" b="1" dirty="0">
                  <a:latin typeface="Times New Roman" panose="02020603050405020304" pitchFamily="18" charset="0"/>
                  <a:cs typeface="Times New Roman" panose="02020603050405020304" pitchFamily="18" charset="0"/>
                </a:endParaRPr>
              </a:p>
              <a:p>
                <a:pPr marL="0" indent="0">
                  <a:buNone/>
                </a:pPr>
                <a:r>
                  <a:rPr lang="en-US" sz="2000" b="1" dirty="0" smtClean="0">
                    <a:latin typeface="Times New Roman" panose="02020603050405020304" pitchFamily="18" charset="0"/>
                    <a:cs typeface="Times New Roman" panose="02020603050405020304" pitchFamily="18" charset="0"/>
                  </a:rPr>
                  <a:t>				MCV</a:t>
                </a:r>
                <a:r>
                  <a:rPr lang="en-US" sz="20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𝑃</m:t>
                        </m:r>
                      </m:den>
                    </m:f>
                    <m:r>
                      <a:rPr lang="en-US" sz="2000" i="1">
                        <a:latin typeface="Cambria Math" panose="02040503050406030204" pitchFamily="18" charset="0"/>
                      </a:rPr>
                      <m:t>∙</m:t>
                    </m:r>
                    <m:nary>
                      <m:naryPr>
                        <m:chr m:val="∑"/>
                        <m:limLoc m:val="undOvr"/>
                        <m:supHide m:val="on"/>
                        <m:ctrlPr>
                          <a:rPr lang="en-US" sz="2000" i="1">
                            <a:latin typeface="Cambria Math" panose="02040503050406030204" pitchFamily="18" charset="0"/>
                          </a:rPr>
                        </m:ctrlPr>
                      </m:naryPr>
                      <m:sub>
                        <m:eqArr>
                          <m:eqArrPr>
                            <m:ctrlPr>
                              <a:rPr lang="en-US" sz="2000" i="1">
                                <a:latin typeface="Cambria Math" panose="02040503050406030204" pitchFamily="18" charset="0"/>
                              </a:rPr>
                            </m:ctrlPr>
                          </m:eqArrPr>
                          <m:e>
                            <m:r>
                              <a:rPr lang="en-US" sz="2000" i="1">
                                <a:latin typeface="Cambria Math" panose="02040503050406030204" pitchFamily="18" charset="0"/>
                              </a:rPr>
                              <m:t>1≤</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𝑛</m:t>
                            </m:r>
                          </m:e>
                          <m:e>
                            <m:r>
                              <a:rPr lang="en-US" sz="2000" i="1">
                                <a:latin typeface="Cambria Math" panose="02040503050406030204" pitchFamily="18" charset="0"/>
                              </a:rPr>
                              <m:t>1≤</m:t>
                            </m:r>
                            <m:r>
                              <a:rPr lang="en-US" sz="2000" i="1">
                                <a:latin typeface="Cambria Math" panose="02040503050406030204" pitchFamily="18" charset="0"/>
                              </a:rPr>
                              <m:t>𝑗</m:t>
                            </m:r>
                            <m:r>
                              <a:rPr lang="en-US" sz="2000" i="1">
                                <a:latin typeface="Cambria Math" panose="02040503050406030204" pitchFamily="18" charset="0"/>
                              </a:rPr>
                              <m:t>≤</m:t>
                            </m:r>
                            <m:r>
                              <a:rPr lang="en-US" sz="2000" i="1">
                                <a:latin typeface="Cambria Math" panose="02040503050406030204" pitchFamily="18" charset="0"/>
                              </a:rPr>
                              <m:t>𝑚</m:t>
                            </m:r>
                          </m:e>
                        </m:eqArr>
                      </m:sub>
                      <m:sup/>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𝑖𝑗</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𝑖𝑗</m:t>
                                </m:r>
                              </m:sub>
                            </m:sSub>
                          </m:e>
                        </m:d>
                      </m:e>
                    </m:nary>
                  </m:oMath>
                </a14:m>
                <a:r>
                  <a:rPr lang="ro-RO"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ro-RO"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2000" dirty="0" smtClean="0">
                    <a:latin typeface="Times New Roman" panose="02020603050405020304" pitchFamily="18" charset="0"/>
                    <a:ea typeface="Times New Roman" panose="02020603050405020304" pitchFamily="18" charset="0"/>
                    <a:cs typeface="Times New Roman" panose="02020603050405020304" pitchFamily="18" charset="0"/>
                  </a:rPr>
                  <a:t>P=number </a:t>
                </a:r>
                <a:r>
                  <a:rPr lang="ro-RO" sz="2000" dirty="0">
                    <a:latin typeface="Times New Roman" panose="02020603050405020304" pitchFamily="18" charset="0"/>
                    <a:ea typeface="Times New Roman" panose="02020603050405020304" pitchFamily="18" charset="0"/>
                    <a:cs typeface="Times New Roman" panose="02020603050405020304" pitchFamily="18" charset="0"/>
                  </a:rPr>
                  <a:t>of </a:t>
                </a:r>
                <a:r>
                  <a:rPr lang="ro-RO" sz="2000" dirty="0" smtClean="0">
                    <a:latin typeface="Times New Roman" panose="02020603050405020304" pitchFamily="18" charset="0"/>
                    <a:ea typeface="Times New Roman" panose="02020603050405020304" pitchFamily="18" charset="0"/>
                    <a:cs typeface="Times New Roman" panose="02020603050405020304" pitchFamily="18" charset="0"/>
                  </a:rPr>
                  <a:t>pi</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x</a:t>
                </a:r>
                <a:r>
                  <a:rPr lang="ro-RO" sz="2000" dirty="0" smtClean="0">
                    <a:latin typeface="Times New Roman" panose="02020603050405020304" pitchFamily="18" charset="0"/>
                    <a:ea typeface="Times New Roman" panose="02020603050405020304" pitchFamily="18" charset="0"/>
                    <a:cs typeface="Times New Roman" panose="02020603050405020304" pitchFamily="18" charset="0"/>
                  </a:rPr>
                  <a:t>els</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n=number of lines; m=number of columns; i,j</a:t>
                </a:r>
                <a:r>
                  <a:rPr lang="en-GB" sz="2000" dirty="0" smtClean="0">
                    <a:latin typeface="Times New Roman" panose="02020603050405020304" pitchFamily="18" charset="0"/>
                    <a:ea typeface="Times New Roman" panose="02020603050405020304" pitchFamily="18" charset="0"/>
                    <a:cs typeface="Times New Roman" panose="02020603050405020304" pitchFamily="18" charset="0"/>
                  </a:rPr>
                  <a:t>= 						position </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vectors of matrix; where A</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ij</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represents the value of a pixel in </a:t>
                </a:r>
                <a:r>
                  <a:rPr lang="en-GB" sz="2000" dirty="0" smtClean="0">
                    <a:latin typeface="Times New Roman" panose="02020603050405020304" pitchFamily="18" charset="0"/>
                    <a:ea typeface="Times New Roman" panose="02020603050405020304" pitchFamily="18" charset="0"/>
                    <a:cs typeface="Times New Roman" panose="02020603050405020304" pitchFamily="18" charset="0"/>
                  </a:rPr>
                  <a:t>						conditions </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that do not affect the mural painting </a:t>
                </a:r>
                <a:r>
                  <a:rPr lang="en-GB" sz="2000" dirty="0" smtClean="0">
                    <a:latin typeface="Times New Roman" panose="02020603050405020304" pitchFamily="18" charset="0"/>
                    <a:ea typeface="Times New Roman" panose="02020603050405020304" pitchFamily="18" charset="0"/>
                    <a:cs typeface="Times New Roman" panose="02020603050405020304" pitchFamily="18" charset="0"/>
                  </a:rPr>
                  <a:t>(humidity </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in normal </a:t>
                </a:r>
                <a:r>
                  <a:rPr lang="en-GB" sz="2000" dirty="0" smtClean="0">
                    <a:latin typeface="Times New Roman" panose="02020603050405020304" pitchFamily="18" charset="0"/>
                    <a:ea typeface="Times New Roman" panose="02020603050405020304" pitchFamily="18" charset="0"/>
                    <a:cs typeface="Times New Roman" panose="02020603050405020304" pitchFamily="18" charset="0"/>
                  </a:rPr>
                  <a:t>						parameters </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35 % and salt concentration ≈ 0 %) and B</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ij</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represents the </a:t>
                </a:r>
                <a:r>
                  <a:rPr lang="en-GB" sz="2000" dirty="0" smtClean="0">
                    <a:latin typeface="Times New Roman" panose="02020603050405020304" pitchFamily="18" charset="0"/>
                    <a:ea typeface="Times New Roman" panose="02020603050405020304" pitchFamily="18" charset="0"/>
                    <a:cs typeface="Times New Roman" panose="02020603050405020304" pitchFamily="18" charset="0"/>
                  </a:rPr>
                  <a:t>						value </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of the pixel in conditions that affect the mural picture (humidity ≈ </a:t>
                </a:r>
                <a:r>
                  <a:rPr lang="en-GB" sz="2000" dirty="0" smtClean="0">
                    <a:latin typeface="Times New Roman" panose="02020603050405020304" pitchFamily="18" charset="0"/>
                    <a:ea typeface="Times New Roman" panose="02020603050405020304" pitchFamily="18" charset="0"/>
                    <a:cs typeface="Times New Roman" panose="02020603050405020304" pitchFamily="18" charset="0"/>
                  </a:rPr>
                  <a:t>					78 </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&amp; high salt concentration ≈ 10 %). </a:t>
                </a:r>
              </a:p>
              <a:p>
                <a:pPr marL="0" indent="0">
                  <a:buNone/>
                </a:pPr>
                <a:r>
                  <a:rPr lang="ro-RO"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ro-R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For example on the image that represents the mural ”B” has the dimensions of 1080 x 3443 pixels, therefore there are 3 718 440 points in a 3D diagram (1080 lines and 3443 columns). </a:t>
                </a:r>
                <a:endParaRPr lang="ro-R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o-RO" sz="1800" dirty="0">
                  <a:latin typeface="Times New Roman" panose="02020603050405020304" pitchFamily="18" charset="0"/>
                </a:endParaRPr>
              </a:p>
              <a:p>
                <a:endParaRPr lang="en-GB" dirty="0"/>
              </a:p>
            </p:txBody>
          </p:sp>
        </mc:Choice>
        <mc:Fallback xmlns="">
          <p:sp>
            <p:nvSpPr>
              <p:cNvPr id="3" name="Content Placeholder 2">
                <a:extLst>
                  <a:ext uri="{FF2B5EF4-FFF2-40B4-BE49-F238E27FC236}">
                    <a16:creationId xmlns:a16="http://schemas.microsoft.com/office/drawing/2014/main" xmlns:a14="http://schemas.microsoft.com/office/drawing/2010/main" xmlns="" id="{97B99AA1-88FB-4A0F-9431-6A26D60B2A54}"/>
                  </a:ext>
                </a:extLst>
              </p:cNvPr>
              <p:cNvSpPr>
                <a:spLocks noGrp="1" noRot="1" noChangeAspect="1" noMove="1" noResize="1" noEditPoints="1" noAdjustHandles="1" noChangeArrowheads="1" noChangeShapeType="1" noTextEdit="1"/>
              </p:cNvSpPr>
              <p:nvPr>
                <p:ph idx="1"/>
              </p:nvPr>
            </p:nvSpPr>
            <p:spPr>
              <a:xfrm>
                <a:off x="0" y="773356"/>
                <a:ext cx="12192000" cy="6084644"/>
              </a:xfrm>
              <a:blipFill rotWithShape="0">
                <a:blip r:embed="rId2"/>
                <a:stretch>
                  <a:fillRect l="-450" r="-100"/>
                </a:stretch>
              </a:blipFill>
            </p:spPr>
            <p:txBody>
              <a:bodyPr/>
              <a:lstStyle/>
              <a:p>
                <a:r>
                  <a:rPr lang="en-US">
                    <a:noFill/>
                  </a:rPr>
                  <a:t> </a:t>
                </a:r>
              </a:p>
            </p:txBody>
          </p:sp>
        </mc:Fallback>
      </mc:AlternateContent>
      <p:sp>
        <p:nvSpPr>
          <p:cNvPr id="5" name="Title 1">
            <a:extLst>
              <a:ext uri="{FF2B5EF4-FFF2-40B4-BE49-F238E27FC236}">
                <a16:creationId xmlns="" xmlns:a16="http://schemas.microsoft.com/office/drawing/2014/main" id="{AF566981-4583-4F6A-80B6-DC6A9AE279BF}"/>
              </a:ext>
            </a:extLst>
          </p:cNvPr>
          <p:cNvSpPr txBox="1">
            <a:spLocks/>
          </p:cNvSpPr>
          <p:nvPr/>
        </p:nvSpPr>
        <p:spPr>
          <a:xfrm>
            <a:off x="0" y="243737"/>
            <a:ext cx="12192000" cy="529619"/>
          </a:xfrm>
          <a:prstGeom prst="rect">
            <a:avLst/>
          </a:prstGeom>
          <a:solidFill>
            <a:srgbClr val="0070C0">
              <a:alpha val="66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400" b="1" dirty="0">
                <a:latin typeface="Times New Roman" panose="02020603050405020304" pitchFamily="18" charset="0"/>
                <a:cs typeface="Times New Roman" panose="02020603050405020304" pitchFamily="18" charset="0"/>
              </a:rPr>
              <a:t>Results</a:t>
            </a:r>
            <a:endParaRPr lang="en-GB"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4268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98100CF9-7253-4FC5-A3DF-AD35455C2A23}"/>
              </a:ext>
            </a:extLst>
          </p:cNvPr>
          <p:cNvSpPr txBox="1">
            <a:spLocks/>
          </p:cNvSpPr>
          <p:nvPr/>
        </p:nvSpPr>
        <p:spPr>
          <a:xfrm>
            <a:off x="0" y="243737"/>
            <a:ext cx="12192000" cy="529619"/>
          </a:xfrm>
          <a:prstGeom prst="rect">
            <a:avLst/>
          </a:prstGeom>
          <a:solidFill>
            <a:srgbClr val="0070C0">
              <a:alpha val="66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400" b="1" dirty="0">
                <a:latin typeface="Times New Roman" panose="02020603050405020304" pitchFamily="18" charset="0"/>
                <a:cs typeface="Times New Roman" panose="02020603050405020304" pitchFamily="18" charset="0"/>
              </a:rPr>
              <a:t>Conclusions</a:t>
            </a:r>
            <a:endParaRPr lang="en-GB" sz="24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92CCA4B7-FA33-4F80-AD18-D0EECA72BEF0}"/>
              </a:ext>
            </a:extLst>
          </p:cNvPr>
          <p:cNvSpPr txBox="1"/>
          <p:nvPr/>
        </p:nvSpPr>
        <p:spPr>
          <a:xfrm>
            <a:off x="0" y="773356"/>
            <a:ext cx="12192000" cy="5324535"/>
          </a:xfrm>
          <a:prstGeom prst="rect">
            <a:avLst/>
          </a:prstGeom>
          <a:noFill/>
        </p:spPr>
        <p:txBody>
          <a:bodyPr wrap="square" rtlCol="0">
            <a:spAutoFit/>
          </a:bodyPr>
          <a:lstStyle/>
          <a:p>
            <a:pPr marL="285750" indent="-285750">
              <a:buFont typeface="Arial" panose="020B0604020202020204" pitchFamily="34" charset="0"/>
              <a:buChar char="•"/>
            </a:pPr>
            <a:endParaRPr lang="en-US" sz="2000" dirty="0" smtClean="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2000" dirty="0" smtClean="0">
                <a:effectLst/>
                <a:latin typeface="Times New Roman" panose="02020603050405020304" pitchFamily="18" charset="0"/>
                <a:ea typeface="Times New Roman" panose="02020603050405020304" pitchFamily="18" charset="0"/>
              </a:rPr>
              <a:t>The </a:t>
            </a:r>
            <a:r>
              <a:rPr lang="en-US" sz="2000" dirty="0">
                <a:effectLst/>
                <a:latin typeface="Times New Roman" panose="02020603050405020304" pitchFamily="18" charset="0"/>
                <a:ea typeface="Times New Roman" panose="02020603050405020304" pitchFamily="18" charset="0"/>
              </a:rPr>
              <a:t>observation and recording of the aspects of the pictorial surface allows the extraction of data regarding the technical pictorial execution of the work, it`s state of conservation and previous restorations</a:t>
            </a:r>
            <a:endParaRPr lang="ro-RO" sz="20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ro-RO" sz="20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ro-RO" sz="2000"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2000" dirty="0">
                <a:effectLst/>
                <a:latin typeface="Times New Roman" panose="02020603050405020304" pitchFamily="18" charset="0"/>
                <a:ea typeface="Times New Roman" panose="02020603050405020304" pitchFamily="18" charset="0"/>
              </a:rPr>
              <a:t>This </a:t>
            </a:r>
            <a:r>
              <a:rPr lang="en-US" sz="2000" dirty="0" smtClean="0">
                <a:effectLst/>
                <a:latin typeface="Times New Roman" panose="02020603050405020304" pitchFamily="18" charset="0"/>
                <a:ea typeface="Times New Roman" panose="02020603050405020304" pitchFamily="18" charset="0"/>
              </a:rPr>
              <a:t>informations </a:t>
            </a:r>
            <a:r>
              <a:rPr lang="en-US" sz="2000" dirty="0">
                <a:effectLst/>
                <a:latin typeface="Times New Roman" panose="02020603050405020304" pitchFamily="18" charset="0"/>
                <a:ea typeface="Times New Roman" panose="02020603050405020304" pitchFamily="18" charset="0"/>
              </a:rPr>
              <a:t>can also be used to analyze certain parameters related to the potential future restoration of the painting, such as the amount of material that will be used to fill the gaps, or the amount of dye that will be applied to the surface. The more damaged the area in the painting, the more amount of substance is used.</a:t>
            </a:r>
            <a:endParaRPr lang="ro-RO" sz="20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ro-RO"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ro-RO"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ro-RO"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ro-RO" dirty="0">
              <a:latin typeface="Times New Roman" panose="02020603050405020304" pitchFamily="18" charset="0"/>
              <a:ea typeface="Times New Roman" panose="02020603050405020304" pitchFamily="18" charset="0"/>
            </a:endParaRPr>
          </a:p>
          <a:p>
            <a:endParaRPr lang="ro-RO" dirty="0">
              <a:latin typeface="Times New Roman" panose="02020603050405020304" pitchFamily="18" charset="0"/>
              <a:ea typeface="Times New Roman" panose="02020603050405020304" pitchFamily="18" charset="0"/>
            </a:endParaRPr>
          </a:p>
          <a:p>
            <a:endParaRPr lang="ro-RO" sz="1800" dirty="0">
              <a:effectLst/>
              <a:latin typeface="Times New Roman" panose="02020603050405020304" pitchFamily="18" charset="0"/>
              <a:ea typeface="Times New Roman" panose="02020603050405020304" pitchFamily="18" charset="0"/>
            </a:endParaRPr>
          </a:p>
          <a:p>
            <a:endParaRPr lang="ro-RO" dirty="0">
              <a:latin typeface="Times New Roman" panose="02020603050405020304" pitchFamily="18" charset="0"/>
              <a:ea typeface="Times New Roman" panose="02020603050405020304" pitchFamily="18" charset="0"/>
            </a:endParaRPr>
          </a:p>
          <a:p>
            <a:endParaRPr lang="ro-RO" sz="1800" dirty="0">
              <a:effectLst/>
              <a:latin typeface="Times New Roman" panose="02020603050405020304" pitchFamily="18" charset="0"/>
              <a:ea typeface="Times New Roman" panose="02020603050405020304" pitchFamily="18" charset="0"/>
            </a:endParaRPr>
          </a:p>
          <a:p>
            <a:endParaRPr lang="ro-RO" dirty="0">
              <a:latin typeface="Times New Roman" panose="02020603050405020304" pitchFamily="18" charset="0"/>
            </a:endParaRPr>
          </a:p>
          <a:p>
            <a:endParaRPr lang="en-GB" dirty="0"/>
          </a:p>
        </p:txBody>
      </p:sp>
      <p:sp>
        <p:nvSpPr>
          <p:cNvPr id="17" name="TextBox 16">
            <a:extLst>
              <a:ext uri="{FF2B5EF4-FFF2-40B4-BE49-F238E27FC236}">
                <a16:creationId xmlns="" xmlns:a16="http://schemas.microsoft.com/office/drawing/2014/main" id="{B33C7B87-5210-46C0-B43A-DAD4039F0532}"/>
              </a:ext>
            </a:extLst>
          </p:cNvPr>
          <p:cNvSpPr txBox="1"/>
          <p:nvPr/>
        </p:nvSpPr>
        <p:spPr>
          <a:xfrm>
            <a:off x="0" y="4542183"/>
            <a:ext cx="12192000" cy="923330"/>
          </a:xfrm>
          <a:prstGeom prst="rect">
            <a:avLst/>
          </a:prstGeom>
          <a:noFill/>
        </p:spPr>
        <p:txBody>
          <a:bodyPr wrap="square" rtlCol="0">
            <a:spAutoFit/>
          </a:bodyPr>
          <a:lstStyle/>
          <a:p>
            <a:pPr algn="just"/>
            <a:r>
              <a:rPr lang="en-US" b="1" i="1" dirty="0"/>
              <a:t>Acknowledgements</a:t>
            </a:r>
            <a:r>
              <a:rPr lang="en-US" i="1" dirty="0"/>
              <a:t>: The work on this paper was supported by the Government of Romania, Ministry of Research and Innovation, Project PFE 31/2018, Enhancing the INCDCP-ICECHIM research and innovation potential within the field of inter-disciplinary and cross-sectoral key enabling technologies – TRANS-CHEM and PNIII 51PCCDI/2018.</a:t>
            </a:r>
            <a:endParaRPr lang="en-GB" dirty="0"/>
          </a:p>
        </p:txBody>
      </p:sp>
    </p:spTree>
    <p:extLst>
      <p:ext uri="{BB962C8B-B14F-4D97-AF65-F5344CB8AC3E}">
        <p14:creationId xmlns:p14="http://schemas.microsoft.com/office/powerpoint/2010/main" val="1578581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372</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 Math</vt:lpstr>
      <vt:lpstr>Times New Roman</vt:lpstr>
      <vt:lpstr>Office Theme</vt:lpstr>
      <vt:lpstr>DIGITAL RESTORATION AND PRESERVATION OF DETERIORATED MURAL PAINTINGS BY ADVANCED 3D MEASUREMENT TECHNOLOGIES</vt:lpstr>
      <vt:lpstr>Introduction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Presentation</dc:title>
  <dc:creator>PC</dc:creator>
  <cp:lastModifiedBy>MMM</cp:lastModifiedBy>
  <cp:revision>44</cp:revision>
  <dcterms:created xsi:type="dcterms:W3CDTF">2020-09-07T07:37:58Z</dcterms:created>
  <dcterms:modified xsi:type="dcterms:W3CDTF">2020-09-09T16:45:21Z</dcterms:modified>
</cp:coreProperties>
</file>